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7" r:id="rId2"/>
    <p:sldId id="302" r:id="rId3"/>
    <p:sldId id="303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80" r:id="rId14"/>
    <p:sldId id="296" r:id="rId15"/>
    <p:sldId id="300" r:id="rId16"/>
    <p:sldId id="301" r:id="rId17"/>
    <p:sldId id="291" r:id="rId18"/>
    <p:sldId id="282" r:id="rId19"/>
    <p:sldId id="283" r:id="rId20"/>
    <p:sldId id="304" r:id="rId21"/>
    <p:sldId id="284" r:id="rId22"/>
    <p:sldId id="285" r:id="rId23"/>
    <p:sldId id="276" r:id="rId24"/>
    <p:sldId id="287" r:id="rId25"/>
    <p:sldId id="288" r:id="rId26"/>
    <p:sldId id="298" r:id="rId27"/>
    <p:sldId id="299" r:id="rId28"/>
    <p:sldId id="289" r:id="rId29"/>
    <p:sldId id="290" r:id="rId30"/>
    <p:sldId id="293" r:id="rId31"/>
    <p:sldId id="294" r:id="rId32"/>
    <p:sldId id="29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C3F0"/>
    <a:srgbClr val="E4881D"/>
    <a:srgbClr val="A67E00"/>
    <a:srgbClr val="AC8300"/>
    <a:srgbClr val="BD9000"/>
    <a:srgbClr val="B58B00"/>
    <a:srgbClr val="D5A300"/>
    <a:srgbClr val="E8B300"/>
    <a:srgbClr val="F2BA00"/>
    <a:srgbClr val="FFD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7"/>
    <p:restoredTop sz="87672"/>
  </p:normalViewPr>
  <p:slideViewPr>
    <p:cSldViewPr snapToGrid="0" snapToObjects="1">
      <p:cViewPr>
        <p:scale>
          <a:sx n="73" d="100"/>
          <a:sy n="73" d="100"/>
        </p:scale>
        <p:origin x="-1128" y="-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9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5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4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4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9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87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0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7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17B40-D09F-754F-B3F2-F24269E96FF5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6D964-479C-6542-8707-31D58AC8D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1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574800"/>
            <a:ext cx="81280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5322" y="2069101"/>
            <a:ext cx="827335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Build a growing customer base and earn volume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discounts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506921"/>
              </p:ext>
            </p:extLst>
          </p:nvPr>
        </p:nvGraphicFramePr>
        <p:xfrm>
          <a:off x="931772" y="3093388"/>
          <a:ext cx="7280454" cy="2244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227"/>
                <a:gridCol w="3640227"/>
              </a:tblGrid>
              <a:tr h="562431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Personal</a:t>
                      </a:r>
                      <a:r>
                        <a:rPr lang="en-US" sz="24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Volume (PV)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Rebate % Earned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100 - 999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5%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7829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1,000</a:t>
                      </a:r>
                      <a:r>
                        <a:rPr lang="en-US" sz="20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– 2,499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15%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38842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2,500+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20%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Personal Rebates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2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16400" y="359393"/>
            <a:ext cx="364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1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76049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25897" y="2175284"/>
            <a:ext cx="662522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TV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is the sum total of your PV and all your frontline partners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PV. (No Cap)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Team Volume or TV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99226" y="3122796"/>
            <a:ext cx="2096309" cy="2096309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Jr. Manager</a:t>
            </a:r>
          </a:p>
          <a:p>
            <a:pPr algn="ctr"/>
            <a:endParaRPr lang="en-US" sz="16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TV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95427" y="3122796"/>
            <a:ext cx="2096309" cy="2096309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Manager</a:t>
            </a:r>
          </a:p>
          <a:p>
            <a:pPr algn="ctr"/>
            <a:endParaRPr lang="en-US" sz="16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1000 TV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5007" y="359393"/>
            <a:ext cx="3266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Term</a:t>
            </a:r>
            <a:r>
              <a:rPr lang="en-US" sz="3600" dirty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Definition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*Read compensation plan for rules and qualifications.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2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31865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4930" y="2041847"/>
            <a:ext cx="866629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Advance rank and earn bonuses on those you enroll during their first </a:t>
            </a: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month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Fast Start Bonuses (Jr. Manager)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775" y="5547041"/>
            <a:ext cx="8778113" cy="100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600" dirty="0" smtClean="0">
                <a:latin typeface="Helvetica Neue Light" charset="0"/>
                <a:ea typeface="Helvetica Neue Light" charset="0"/>
                <a:cs typeface="Helvetica Neue Light" charset="0"/>
              </a:rPr>
              <a:t>In </a:t>
            </a:r>
            <a:r>
              <a:rPr lang="en-US" sz="2600" dirty="0">
                <a:latin typeface="Helvetica Neue Light" charset="0"/>
                <a:ea typeface="Helvetica Neue Light" charset="0"/>
                <a:cs typeface="Helvetica Neue Light" charset="0"/>
              </a:rPr>
              <a:t>this example your PV plus Maria’s PV equals 500 (TV).  You are now a Jr. Manager </a:t>
            </a:r>
            <a:r>
              <a:rPr lang="en-US" sz="2600" dirty="0" smtClean="0">
                <a:latin typeface="Helvetica Neue Light" charset="0"/>
                <a:ea typeface="Helvetica Neue Light" charset="0"/>
                <a:cs typeface="Helvetica Neue Light" charset="0"/>
              </a:rPr>
              <a:t>and </a:t>
            </a:r>
            <a:r>
              <a:rPr lang="en-US" sz="2600" dirty="0">
                <a:latin typeface="Helvetica Neue Light" charset="0"/>
                <a:ea typeface="Helvetica Neue Light" charset="0"/>
                <a:cs typeface="Helvetica Neue Light" charset="0"/>
              </a:rPr>
              <a:t>earn 15% on Maria’s PV. </a:t>
            </a:r>
          </a:p>
        </p:txBody>
      </p:sp>
      <p:sp>
        <p:nvSpPr>
          <p:cNvPr id="15" name="Oval 14"/>
          <p:cNvSpPr/>
          <p:nvPr/>
        </p:nvSpPr>
        <p:spPr>
          <a:xfrm>
            <a:off x="2084614" y="3927042"/>
            <a:ext cx="1620000" cy="162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You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PV)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60858" y="3927042"/>
            <a:ext cx="1620000" cy="162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PV)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3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4134" y="359393"/>
            <a:ext cx="357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90906"/>
              </p:ext>
            </p:extLst>
          </p:nvPr>
        </p:nvGraphicFramePr>
        <p:xfrm>
          <a:off x="762001" y="2503860"/>
          <a:ext cx="7586132" cy="111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9420"/>
                <a:gridCol w="2539999"/>
                <a:gridCol w="2056713"/>
              </a:tblGrid>
              <a:tr h="562431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Team </a:t>
                      </a:r>
                      <a:r>
                        <a:rPr lang="en-US" sz="24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Volume (TV)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Rank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%</a:t>
                      </a:r>
                      <a:r>
                        <a:rPr lang="en-US" sz="24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Earned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500 Points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Jr.</a:t>
                      </a:r>
                      <a:r>
                        <a:rPr lang="en-US" sz="20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Manager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15%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4129023" y="4836936"/>
            <a:ext cx="7362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4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4930" y="2041847"/>
            <a:ext cx="866629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You enroll three people during the same month with 250 PV each.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Fast Start Bonuses (Manager)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544378"/>
              </p:ext>
            </p:extLst>
          </p:nvPr>
        </p:nvGraphicFramePr>
        <p:xfrm>
          <a:off x="762001" y="2503860"/>
          <a:ext cx="7586132" cy="111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9420"/>
                <a:gridCol w="2539999"/>
                <a:gridCol w="2056713"/>
              </a:tblGrid>
              <a:tr h="562431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Team </a:t>
                      </a:r>
                      <a:r>
                        <a:rPr lang="en-US" sz="24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Volume (TV)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Rank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%</a:t>
                      </a:r>
                      <a:r>
                        <a:rPr lang="en-US" sz="24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Earned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1000 Points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Manager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30%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44930" y="5477929"/>
            <a:ext cx="86662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1000 </a:t>
            </a:r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TV qualifies you as a Manager </a:t>
            </a: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and you earn </a:t>
            </a:r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30% or $225.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Fast Start Bonuses are paid weekly in most countries</a:t>
            </a: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0223" y="3756003"/>
            <a:ext cx="1620000" cy="162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You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PV)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323548" y="3740014"/>
            <a:ext cx="1620000" cy="162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PV)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12082" y="3756003"/>
            <a:ext cx="1620000" cy="162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PV)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900616" y="3708418"/>
            <a:ext cx="1620000" cy="162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</a:p>
          <a:p>
            <a:pPr algn="ctr"/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(250 PV)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*Read compensation plan for rules and qualifications.</a:t>
            </a:r>
          </a:p>
        </p:txBody>
      </p:sp>
      <p:sp>
        <p:nvSpPr>
          <p:cNvPr id="19" name="Oval 18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3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88934" y="359393"/>
            <a:ext cx="326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384890" y="4566003"/>
            <a:ext cx="7362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103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01" y="2521600"/>
            <a:ext cx="4296397" cy="27743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Get Your Money Back Fast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773" y="2053003"/>
            <a:ext cx="728045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Buy 5 Unicity Cleanse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– 250 PV and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$350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1773" y="5145714"/>
            <a:ext cx="72804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Use 1 and Sell 4 = $440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Profit $90, plus your free cleanse system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6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Get Your Money Back Fast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773" y="2053003"/>
            <a:ext cx="728045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Buy 5 Unicity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Balance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– 260 PV and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$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375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1773" y="5145714"/>
            <a:ext cx="72804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Use 1 and Sell 4 = $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480</a:t>
            </a:r>
            <a:endParaRPr lang="en-US" sz="24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Profit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$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105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plus your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Balance free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85" y="2570068"/>
            <a:ext cx="4292267" cy="32683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65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Get Your Money Back Fast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773" y="2053003"/>
            <a:ext cx="728045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Buy 5 Unicity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Matcha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– 250 PV and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$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350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1773" y="5145714"/>
            <a:ext cx="72804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Use 1 and Sell 4 = $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440</a:t>
            </a:r>
            <a:endParaRPr lang="en-US" sz="24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Profit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$90,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plus your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Matcha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free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14" y="2570068"/>
            <a:ext cx="4647285" cy="31120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93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Fast Start Bonuses (Jr. Manager)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*Read compensation plan for rules and qualifications.</a:t>
            </a:r>
          </a:p>
        </p:txBody>
      </p:sp>
      <p:sp>
        <p:nvSpPr>
          <p:cNvPr id="19" name="Oval 18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3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88934" y="359393"/>
            <a:ext cx="326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028373"/>
              </p:ext>
            </p:extLst>
          </p:nvPr>
        </p:nvGraphicFramePr>
        <p:xfrm>
          <a:off x="601427" y="2119693"/>
          <a:ext cx="8018083" cy="4147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635"/>
                <a:gridCol w="2684626"/>
                <a:gridCol w="2173822"/>
              </a:tblGrid>
              <a:tr h="550192">
                <a:tc>
                  <a:txBody>
                    <a:bodyPr/>
                    <a:lstStyle/>
                    <a:p>
                      <a:pPr algn="l"/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Jr. Manager</a:t>
                      </a:r>
                    </a:p>
                    <a:p>
                      <a:pPr algn="ctr"/>
                      <a:r>
                        <a:rPr lang="en-US" sz="1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(One-Time 500 TV)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Manager</a:t>
                      </a:r>
                    </a:p>
                    <a:p>
                      <a:pPr algn="ctr"/>
                      <a:r>
                        <a:rPr lang="en-US" sz="1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(One-Time 1000 TV)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393810">
                <a:tc>
                  <a:txBody>
                    <a:bodyPr/>
                    <a:lstStyle/>
                    <a:p>
                      <a:pPr algn="l"/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Enroller</a:t>
                      </a: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15%</a:t>
                      </a: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solidFill>
                            <a:schemeClr val="bg1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30%</a:t>
                      </a: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Enrollers</a:t>
                      </a:r>
                      <a:r>
                        <a:rPr lang="en-US" sz="18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Sponsor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Director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Senior Director</a:t>
                      </a: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Executive Director</a:t>
                      </a: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Presidential Director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Presidential Sapphire</a:t>
                      </a: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Presidential Ruby</a:t>
                      </a: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  <a:tr h="392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Presidential Diamond</a:t>
                      </a: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5%</a:t>
                      </a:r>
                      <a:endParaRPr lang="en-US" sz="18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E4881D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09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2111" y="2400518"/>
            <a:ext cx="8469111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OV </a:t>
            </a: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is the sum total of all the points being generated by your entire organization to infinity.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32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OV is used to calculate points for rank advancements.</a:t>
            </a:r>
            <a:endParaRPr lang="en-US" sz="32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Organizational Volume or OV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5007" y="359393"/>
            <a:ext cx="3266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Term</a:t>
            </a:r>
            <a:r>
              <a:rPr lang="en-US" sz="3600" dirty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Definition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4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4930" y="2041847"/>
            <a:ext cx="866629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Earn monthly bonuses based on your rank.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Director Lifestyle </a:t>
            </a: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Bonuses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212472"/>
              </p:ext>
            </p:extLst>
          </p:nvPr>
        </p:nvGraphicFramePr>
        <p:xfrm>
          <a:off x="571425" y="2546399"/>
          <a:ext cx="8001149" cy="365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2963"/>
                <a:gridCol w="2678955"/>
                <a:gridCol w="2169231"/>
              </a:tblGrid>
              <a:tr h="52525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Title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*Six-Month Bonus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*Qualifications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626691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Senior Manager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$200 a month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2,000 OV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</a:tr>
              <a:tr h="626691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Director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$500 a month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5,000 OV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</a:tr>
              <a:tr h="626691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Senior Director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$1000 a month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10,000 OV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</a:tr>
              <a:tr h="626691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Executive Director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$1500 a</a:t>
                      </a:r>
                      <a:r>
                        <a:rPr lang="en-US" sz="20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month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25,000 OV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</a:tr>
              <a:tr h="626691">
                <a:tc>
                  <a:txBody>
                    <a:bodyPr/>
                    <a:lstStyle/>
                    <a:p>
                      <a:pPr algn="r"/>
                      <a:r>
                        <a:rPr lang="en-US" sz="2800" b="1" i="0" dirty="0" smtClean="0">
                          <a:solidFill>
                            <a:schemeClr val="bg1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Total</a:t>
                      </a:r>
                      <a:endParaRPr lang="en-US" sz="2800" b="1" i="0" dirty="0">
                        <a:solidFill>
                          <a:schemeClr val="bg1"/>
                        </a:solidFill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4EC3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EC3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solidFill>
                            <a:schemeClr val="bg1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$3,200</a:t>
                      </a:r>
                      <a:endParaRPr lang="en-US" sz="2800" b="1" i="0" dirty="0">
                        <a:solidFill>
                          <a:schemeClr val="bg1"/>
                        </a:solidFill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EC3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C3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EC3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EC3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C3F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*Read compensation plan for rules and qualifications.</a:t>
            </a:r>
          </a:p>
        </p:txBody>
      </p:sp>
      <p:sp>
        <p:nvSpPr>
          <p:cNvPr id="20" name="Oval 19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4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0268" y="359393"/>
            <a:ext cx="360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42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26294" y="359393"/>
            <a:ext cx="3484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Income</a:t>
            </a:r>
            <a:r>
              <a:rPr lang="en-US" sz="3600" b="1" dirty="0" smtClean="0">
                <a:solidFill>
                  <a:srgbClr val="E4881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Streams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418" y="-372165"/>
            <a:ext cx="3749744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0" dirty="0">
                <a:solidFill>
                  <a:srgbClr val="FFD065">
                    <a:alpha val="50000"/>
                  </a:srgbClr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8</a:t>
            </a:r>
          </a:p>
        </p:txBody>
      </p:sp>
      <p:sp>
        <p:nvSpPr>
          <p:cNvPr id="4" name="Rectangle 3"/>
          <p:cNvSpPr/>
          <p:nvPr/>
        </p:nvSpPr>
        <p:spPr>
          <a:xfrm>
            <a:off x="442112" y="1681588"/>
            <a:ext cx="815170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There are eight different income streams available to each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Unicity Franchise Partner:</a:t>
            </a:r>
            <a:endParaRPr lang="en-US" sz="2400" dirty="0">
              <a:effectLst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74573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Retail </a:t>
            </a: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Profit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Personal </a:t>
            </a: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Rebate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Fast </a:t>
            </a: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Start Bonus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Director </a:t>
            </a: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Lifestyle Bonus</a:t>
            </a:r>
            <a:endParaRPr lang="en-US" sz="2400" dirty="0">
              <a:effectLst/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2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61018" y="359393"/>
            <a:ext cx="2550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New Bonus!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862878" y="2138910"/>
            <a:ext cx="1440000" cy="144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You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862878" y="3632392"/>
            <a:ext cx="1440000" cy="144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996300" y="3632393"/>
            <a:ext cx="1440000" cy="144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  <a:endParaRPr lang="en-US" sz="40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729458" y="3691650"/>
            <a:ext cx="1440000" cy="14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Senior Manager Bonus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074" y="2328421"/>
            <a:ext cx="37852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Rank: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Sr. Manager (2000 OV)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43268" y="5070245"/>
            <a:ext cx="479072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Month 1 Earnings: </a:t>
            </a:r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$650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$450 in Fast Start Bonuses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$200 in Senior Manager Bonuses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29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4930" y="2041847"/>
            <a:ext cx="866629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*Earn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up to nine shares of Infinity Bonuses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Infinity Share Bonuses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841655"/>
              </p:ext>
            </p:extLst>
          </p:nvPr>
        </p:nvGraphicFramePr>
        <p:xfrm>
          <a:off x="244934" y="2478452"/>
          <a:ext cx="8666290" cy="3726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066"/>
                <a:gridCol w="778933"/>
                <a:gridCol w="829734"/>
                <a:gridCol w="812800"/>
                <a:gridCol w="863600"/>
                <a:gridCol w="863600"/>
                <a:gridCol w="948266"/>
                <a:gridCol w="914400"/>
                <a:gridCol w="965200"/>
                <a:gridCol w="918691"/>
              </a:tblGrid>
              <a:tr h="299271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Rank</a:t>
                      </a:r>
                    </a:p>
                  </a:txBody>
                  <a:tcPr marL="94512" marR="94512" marT="47256" marB="47256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Manager</a:t>
                      </a:r>
                      <a:endParaRPr lang="en-US" sz="1000" b="0" i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Senior</a:t>
                      </a:r>
                    </a:p>
                    <a:p>
                      <a:pPr algn="ctr"/>
                      <a:r>
                        <a:rPr lang="en-US" sz="10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Manager</a:t>
                      </a:r>
                      <a:endParaRPr lang="en-US" sz="1000" b="0" i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Director</a:t>
                      </a:r>
                      <a:endParaRPr lang="en-US" sz="1000" b="0" i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Senior Director</a:t>
                      </a:r>
                      <a:endParaRPr lang="en-US" sz="1000" b="0" i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Executive Director</a:t>
                      </a:r>
                      <a:endParaRPr lang="en-US" sz="1000" b="0" i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Presidential Director</a:t>
                      </a:r>
                      <a:endParaRPr lang="en-US" sz="1000" b="0" i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Presidential Sapphire</a:t>
                      </a:r>
                      <a:endParaRPr lang="en-US" sz="1000" b="0" i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Presidential Ruby</a:t>
                      </a:r>
                      <a:endParaRPr lang="en-US" sz="1000" b="0" i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Presidential Diamond</a:t>
                      </a:r>
                      <a:endParaRPr lang="en-US" sz="1000" b="0" i="0" dirty="0"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solidFill>
                      <a:srgbClr val="4EC3EF"/>
                    </a:solidFill>
                  </a:tcPr>
                </a:tc>
              </a:tr>
              <a:tr h="299271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bg1"/>
                          </a:solidFill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Generation</a:t>
                      </a:r>
                      <a:endParaRPr lang="en-US" sz="900" b="0" i="0" dirty="0">
                        <a:solidFill>
                          <a:schemeClr val="bg1"/>
                        </a:solidFill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94512" marR="94512" marT="47256" marB="47256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C3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932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</a:p>
                  </a:txBody>
                  <a:tcPr marL="94512" marR="94512" marT="47256" marB="4725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4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7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8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F2BA00"/>
                    </a:solidFill>
                  </a:tcPr>
                </a:tc>
              </a:tr>
              <a:tr h="347348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9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chemeClr val="bg1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5%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94512" marR="94512" marT="47256" marB="47256" anchor="ctr">
                    <a:solidFill>
                      <a:srgbClr val="E4881D"/>
                    </a:solidFill>
                  </a:tcPr>
                </a:tc>
              </a:tr>
            </a:tbl>
          </a:graphicData>
        </a:graphic>
      </p:graphicFrame>
      <p:sp>
        <p:nvSpPr>
          <p:cNvPr id="17" name="Oval 16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5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2800" y="359393"/>
            <a:ext cx="3234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*Read compensation plan for rules and qualifications.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4930" y="2041847"/>
            <a:ext cx="866629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*Earn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bonuses based on your rank.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Presidential Club Bonuses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668779"/>
              </p:ext>
            </p:extLst>
          </p:nvPr>
        </p:nvGraphicFramePr>
        <p:xfrm>
          <a:off x="575733" y="2864234"/>
          <a:ext cx="8018083" cy="2783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635"/>
                <a:gridCol w="2684626"/>
                <a:gridCol w="2173822"/>
              </a:tblGrid>
              <a:tr h="562431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Title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Bonus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*Qualifications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Presidential Director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$2000 x 6 months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50,000 OV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Presidential Sapphire</a:t>
                      </a: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$3000 x 6 months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100,000 OV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Presidential Ruby</a:t>
                      </a: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$4000 x</a:t>
                      </a:r>
                      <a:r>
                        <a:rPr lang="en-US" sz="20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6</a:t>
                      </a:r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months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150,000 OV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</a:tr>
              <a:tr h="555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Presidential Diamond</a:t>
                      </a: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$50,000 lump sum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250,000 OV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CB9C00"/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*Read compensation plan for rules and qualifications.</a:t>
            </a:r>
          </a:p>
        </p:txBody>
      </p:sp>
      <p:sp>
        <p:nvSpPr>
          <p:cNvPr id="19" name="Oval 18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6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8800" y="359393"/>
            <a:ext cx="348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31865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32359" y="3156494"/>
            <a:ext cx="662522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7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6338" y="359393"/>
            <a:ext cx="4081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*Read compensation plan for rules and qualifications.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Additional </a:t>
            </a: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Distributor</a:t>
            </a: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Positions (</a:t>
            </a: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ADP</a:t>
            </a: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)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010" y="2069695"/>
            <a:ext cx="8926830" cy="722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Build Additional Franchise Positions (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ADP)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and earn 2X, 3X and even 4X on your volume.*</a:t>
            </a:r>
          </a:p>
        </p:txBody>
      </p:sp>
      <p:cxnSp>
        <p:nvCxnSpPr>
          <p:cNvPr id="45" name="Straight Connector 44"/>
          <p:cNvCxnSpPr>
            <a:stCxn id="35" idx="0"/>
          </p:cNvCxnSpPr>
          <p:nvPr/>
        </p:nvCxnSpPr>
        <p:spPr>
          <a:xfrm flipV="1">
            <a:off x="2890685" y="3152505"/>
            <a:ext cx="0" cy="10193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128853" y="3193347"/>
            <a:ext cx="2657009" cy="251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1119353" y="3206527"/>
            <a:ext cx="25" cy="5644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005006" y="3203472"/>
            <a:ext cx="0" cy="6534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776337" y="3186633"/>
            <a:ext cx="0" cy="6534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42" idx="3"/>
          </p:cNvCxnSpPr>
          <p:nvPr/>
        </p:nvCxnSpPr>
        <p:spPr>
          <a:xfrm flipV="1">
            <a:off x="3372096" y="3861549"/>
            <a:ext cx="151555" cy="22971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42" idx="5"/>
          </p:cNvCxnSpPr>
          <p:nvPr/>
        </p:nvCxnSpPr>
        <p:spPr>
          <a:xfrm flipH="1" flipV="1">
            <a:off x="4029024" y="3861549"/>
            <a:ext cx="241950" cy="23021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43" idx="3"/>
          </p:cNvCxnSpPr>
          <p:nvPr/>
        </p:nvCxnSpPr>
        <p:spPr>
          <a:xfrm flipV="1">
            <a:off x="3869583" y="4675205"/>
            <a:ext cx="167051" cy="22416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4526546" y="4669654"/>
            <a:ext cx="240254" cy="23021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542007" y="5545280"/>
            <a:ext cx="224793" cy="18884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533332" y="2437799"/>
            <a:ext cx="714705" cy="714705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First Position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533332" y="3254441"/>
            <a:ext cx="714705" cy="714705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Leg 3</a:t>
            </a:r>
          </a:p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5000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647679" y="3251511"/>
            <a:ext cx="714705" cy="714705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Leg 2</a:t>
            </a:r>
          </a:p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5000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62026" y="3251511"/>
            <a:ext cx="714705" cy="714705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Leg 1</a:t>
            </a:r>
          </a:p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5000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418985" y="3251510"/>
            <a:ext cx="714705" cy="7147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AFP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000343" y="4070056"/>
            <a:ext cx="714705" cy="7147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100K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931968" y="4065166"/>
            <a:ext cx="714705" cy="714705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AFP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446384" y="4891352"/>
            <a:ext cx="714705" cy="714705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100K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501096" y="4891351"/>
            <a:ext cx="714705" cy="714705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AFP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039543" y="5629461"/>
            <a:ext cx="714705" cy="714705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smtClean="0">
                <a:latin typeface="Helvetica Neue Medium" charset="0"/>
                <a:ea typeface="Helvetica Neue Medium" charset="0"/>
                <a:cs typeface="Helvetica Neue Medium" charset="0"/>
              </a:rPr>
              <a:t>100K</a:t>
            </a:r>
            <a:endParaRPr lang="en-US" sz="9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404334" y="2623997"/>
            <a:ext cx="33609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4EC3EF"/>
                </a:solidFill>
                <a:latin typeface="Helvetica Neue" charset="0"/>
                <a:ea typeface="Helvetica Neue" charset="0"/>
                <a:cs typeface="Helvetica Neue" charset="0"/>
              </a:rPr>
              <a:t>Diamond Distributor Position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Double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Diamond Distributor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Position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E4881D"/>
                </a:solidFill>
                <a:latin typeface="Helvetica Neue" charset="0"/>
                <a:ea typeface="Helvetica Neue" charset="0"/>
                <a:cs typeface="Helvetica Neue" charset="0"/>
              </a:rPr>
              <a:t>Triple </a:t>
            </a:r>
            <a:r>
              <a:rPr lang="en-US" dirty="0">
                <a:solidFill>
                  <a:srgbClr val="E4881D"/>
                </a:solidFill>
                <a:latin typeface="Helvetica Neue" charset="0"/>
                <a:ea typeface="Helvetica Neue" charset="0"/>
                <a:cs typeface="Helvetica Neue" charset="0"/>
              </a:rPr>
              <a:t>Diamond Distributor Position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Crown </a:t>
            </a:r>
            <a:r>
              <a:rPr lang="en-US" dirty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Diamond Distributor </a:t>
            </a:r>
            <a:r>
              <a:rPr lang="en-US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Position</a:t>
            </a:r>
            <a:endParaRPr lang="en-US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5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4930" y="2041847"/>
            <a:ext cx="866629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Earn big lifestyle </a:t>
            </a: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bonuses </a:t>
            </a:r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as you become one of Unicity’s top leaders.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Chairman’s Club Bonuses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35082"/>
              </p:ext>
            </p:extLst>
          </p:nvPr>
        </p:nvGraphicFramePr>
        <p:xfrm>
          <a:off x="841650" y="2864233"/>
          <a:ext cx="7460700" cy="3239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991"/>
                <a:gridCol w="2498002"/>
                <a:gridCol w="2022707"/>
              </a:tblGrid>
              <a:tr h="420388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Rank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Bonus Value</a:t>
                      </a:r>
                      <a:endParaRPr lang="en-US" sz="24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4EC3EF"/>
                    </a:solidFill>
                  </a:tcPr>
                </a:tc>
              </a:tr>
              <a:tr h="92731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Double</a:t>
                      </a:r>
                      <a:r>
                        <a:rPr lang="en-US" sz="20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Diamond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$150,000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FD065"/>
                    </a:solidFill>
                  </a:tcPr>
                </a:tc>
              </a:tr>
              <a:tr h="92731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Triple</a:t>
                      </a:r>
                      <a:r>
                        <a:rPr lang="en-US" sz="2000" b="0" i="0" baseline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Diamond</a:t>
                      </a:r>
                      <a:endParaRPr lang="en-US" sz="2000" b="0" i="0" dirty="0" smtClean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$500,000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F2BA00"/>
                    </a:solidFill>
                  </a:tcPr>
                </a:tc>
              </a:tr>
              <a:tr h="92731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Crown Diamond</a:t>
                      </a: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$1,000,000</a:t>
                      </a:r>
                      <a:endParaRPr lang="en-US" sz="20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anchor="ctr">
                    <a:solidFill>
                      <a:srgbClr val="DBA700"/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931773" y="6510647"/>
            <a:ext cx="728789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*Read compensation plan for rules and qualifications.</a:t>
            </a:r>
          </a:p>
        </p:txBody>
      </p:sp>
      <p:sp>
        <p:nvSpPr>
          <p:cNvPr id="14" name="Oval 13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8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3858" y="359393"/>
            <a:ext cx="3363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57" y="3429358"/>
            <a:ext cx="994593" cy="712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57" y="4250258"/>
            <a:ext cx="1136923" cy="854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57" y="5137351"/>
            <a:ext cx="1136923" cy="9235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5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2364" y="359393"/>
            <a:ext cx="5658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Additional</a:t>
            </a:r>
            <a:r>
              <a:rPr lang="en-US" sz="3600" dirty="0" smtClean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3600" dirty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Enhancements to </a:t>
            </a:r>
            <a:endParaRPr lang="en-US" sz="3600" dirty="0" smtClean="0">
              <a:solidFill>
                <a:srgbClr val="4EC3EF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algn="r"/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Bring </a:t>
            </a:r>
            <a:r>
              <a:rPr lang="en-US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Alignment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3200" y="1965641"/>
            <a:ext cx="7269527" cy="237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PV has been dropped to 100 PV to earn commissions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Auto</a:t>
            </a:r>
            <a:r>
              <a:rPr lang="en-US" sz="2000" dirty="0">
                <a:latin typeface="Helvetica Neue Thin" charset="0"/>
                <a:ea typeface="Helvetica Neue Thin" charset="0"/>
                <a:cs typeface="Helvetica Neue Thin" charset="0"/>
              </a:rPr>
              <a:t>-Refill is </a:t>
            </a: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no </a:t>
            </a:r>
            <a:r>
              <a:rPr lang="en-US" sz="2000" dirty="0">
                <a:latin typeface="Helvetica Neue Thin" charset="0"/>
                <a:ea typeface="Helvetica Neue Thin" charset="0"/>
                <a:cs typeface="Helvetica Neue Thin" charset="0"/>
              </a:rPr>
              <a:t>longer required to earn </a:t>
            </a: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commissions</a:t>
            </a:r>
            <a:endParaRPr lang="en-US" sz="2000" dirty="0" smtClean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500 TV and 100 PV is required to earn </a:t>
            </a:r>
            <a:r>
              <a:rPr lang="en-US" sz="2000" dirty="0">
                <a:latin typeface="Helvetica Neue Thin" charset="0"/>
                <a:ea typeface="Helvetica Neue Thin" charset="0"/>
                <a:cs typeface="Helvetica Neue Thin" charset="0"/>
              </a:rPr>
              <a:t>I</a:t>
            </a: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nfinity </a:t>
            </a: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Bonuses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Sr. Manager is 2000 OV with 3 legs of 500 OV</a:t>
            </a:r>
            <a:endParaRPr lang="en-US" sz="2000" dirty="0" smtClean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Director is 5000 OV with 3 legs of 1000 OV</a:t>
            </a:r>
            <a:endParaRPr lang="en-US" sz="20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65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4782" y="359393"/>
            <a:ext cx="5256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The Power of </a:t>
            </a:r>
            <a:r>
              <a:rPr lang="en-US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862878" y="2138910"/>
            <a:ext cx="1440000" cy="144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You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862878" y="3632392"/>
            <a:ext cx="1440000" cy="144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996300" y="3632393"/>
            <a:ext cx="1440000" cy="144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  <a:endParaRPr lang="en-US" sz="40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729458" y="3691650"/>
            <a:ext cx="1440000" cy="14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Month 1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074" y="2328421"/>
            <a:ext cx="37852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Rank: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Manager (1000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OV)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84614" y="5322886"/>
            <a:ext cx="49493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Month 1 Earnings: </a:t>
            </a:r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$</a:t>
            </a:r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225</a:t>
            </a:r>
            <a:endParaRPr lang="en-US" sz="2400" b="1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4782" y="359393"/>
            <a:ext cx="5256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The Power of </a:t>
            </a:r>
            <a:r>
              <a:rPr lang="en-US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Month 2 (Duplicate Month 1)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64231" y="5067302"/>
            <a:ext cx="479072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Month 2 Earnings</a:t>
            </a:r>
            <a:r>
              <a:rPr lang="en-US" sz="2000" b="1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: </a:t>
            </a:r>
            <a:r>
              <a:rPr lang="en-US" sz="20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$392</a:t>
            </a:r>
            <a:endParaRPr lang="en-US" sz="2000" b="1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0074" y="2328421"/>
            <a:ext cx="37852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Rank: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Sr. Manager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3968" y="5438364"/>
            <a:ext cx="3891170" cy="830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Infinity Bonus on Maria, Joe and Jose’s PV = 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$</a:t>
            </a: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7.50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 (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750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x 5%)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Sr. Manager Bonus $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200</a:t>
            </a:r>
            <a:endParaRPr lang="en-US" sz="1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111" y="5449396"/>
            <a:ext cx="415646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Rebate = 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$12.50</a:t>
            </a:r>
            <a:endParaRPr lang="en-US" sz="14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Fast Start on Alex = 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$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75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 (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25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x 30%)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Fast Start on 9 new second generation people = 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$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67.50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 (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225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x 3%)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667838" y="2663790"/>
            <a:ext cx="2462097" cy="7113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1" idx="3"/>
          </p:cNvCxnSpPr>
          <p:nvPr/>
        </p:nvCxnSpPr>
        <p:spPr>
          <a:xfrm flipV="1">
            <a:off x="3855308" y="3029001"/>
            <a:ext cx="432789" cy="33290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5201622" y="2663790"/>
            <a:ext cx="2354647" cy="7063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11" idx="5"/>
          </p:cNvCxnSpPr>
          <p:nvPr/>
        </p:nvCxnSpPr>
        <p:spPr>
          <a:xfrm flipH="1" flipV="1">
            <a:off x="5051773" y="3029001"/>
            <a:ext cx="335618" cy="3389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4129935" y="2107163"/>
            <a:ext cx="1080000" cy="108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You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941969" y="4179288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1592120" y="4179288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1830899" y="4171056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961906" y="4114316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3612057" y="4114316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3850836" y="4106084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981964" y="4128032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5632115" y="4128032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5870894" y="4119800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7091987" y="3250770"/>
            <a:ext cx="1080000" cy="1080000"/>
          </a:xfrm>
          <a:prstGeom prst="ellipse">
            <a:avLst/>
          </a:prstGeom>
          <a:solidFill>
            <a:srgbClr val="CB9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Alex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078698" y="3244408"/>
            <a:ext cx="1080000" cy="10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065409" y="3233207"/>
            <a:ext cx="1080000" cy="108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052120" y="3250770"/>
            <a:ext cx="1080000" cy="108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35969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1286120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1931717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53812" y="4477210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299409" y="4485229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947594" y="4487949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660412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308597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956782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56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4782" y="359393"/>
            <a:ext cx="5256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The Power of </a:t>
            </a:r>
            <a:r>
              <a:rPr lang="en-US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862878" y="2138910"/>
            <a:ext cx="1440000" cy="144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You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862878" y="3632392"/>
            <a:ext cx="1440000" cy="144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996300" y="3632393"/>
            <a:ext cx="1440000" cy="144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  <a:endParaRPr lang="en-US" sz="40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729458" y="3691650"/>
            <a:ext cx="1440000" cy="14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Month 1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074" y="2328421"/>
            <a:ext cx="37852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Rank: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Sr. Manager (2000 OV)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43268" y="5070245"/>
            <a:ext cx="479072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Month 1 Earnings: </a:t>
            </a:r>
            <a:r>
              <a:rPr lang="en-US" sz="2400" b="1" dirty="0" smtClean="0">
                <a:latin typeface="Arial Black"/>
                <a:ea typeface="Helvetica Neue Light" charset="0"/>
                <a:cs typeface="Arial Black"/>
              </a:rPr>
              <a:t>$650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$450 in Fast Start Bonuses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$200 in Senior Manager Bonuses</a:t>
            </a:r>
            <a:endParaRPr lang="en-US" sz="2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99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4782" y="359393"/>
            <a:ext cx="5256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The Power of </a:t>
            </a:r>
            <a:r>
              <a:rPr lang="en-US" sz="3600" dirty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Month 2 (Duplicate Month 1)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64231" y="5067302"/>
            <a:ext cx="479072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Month 2 Earnings: </a:t>
            </a:r>
            <a:r>
              <a:rPr lang="en-US" sz="2000" dirty="0" smtClean="0">
                <a:latin typeface="Arial Black"/>
                <a:ea typeface="Helvetica Neue Light" charset="0"/>
                <a:cs typeface="Arial Black"/>
              </a:rPr>
              <a:t>$</a:t>
            </a:r>
            <a:r>
              <a:rPr lang="en-US" sz="2000" dirty="0" smtClean="0">
                <a:latin typeface="Arial Black"/>
                <a:ea typeface="Helvetica Neue Light" charset="0"/>
                <a:cs typeface="Arial Black"/>
              </a:rPr>
              <a:t>1035</a:t>
            </a:r>
            <a:endParaRPr lang="en-US" sz="2000" dirty="0" smtClean="0">
              <a:latin typeface="Arial Black"/>
              <a:ea typeface="Helvetica Neue Light" charset="0"/>
              <a:cs typeface="Arial Black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0074" y="2328421"/>
            <a:ext cx="37852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Rank: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Director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3968" y="5438364"/>
            <a:ext cx="389117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Infinity Bonus on Maria, Joe and Jose’s PV = 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$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37.50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 (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750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x 5%)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Sr. Manager Bonus $200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Director Bonus $500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42111" y="5449396"/>
            <a:ext cx="415646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Rebate = </a:t>
            </a:r>
            <a:r>
              <a:rPr lang="en-US" sz="1400" dirty="0" smtClean="0">
                <a:latin typeface="Helvetica Neue Light" charset="0"/>
                <a:ea typeface="Helvetica Neue Light" charset="0"/>
                <a:cs typeface="Helvetica Neue Light" charset="0"/>
              </a:rPr>
              <a:t>$12.50</a:t>
            </a:r>
            <a:endParaRPr lang="en-US" sz="14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Fast Start on Alex = $150 (500 x 30%)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latin typeface="Helvetica Neue Light" charset="0"/>
                <a:ea typeface="Helvetica Neue Light" charset="0"/>
                <a:cs typeface="Helvetica Neue Light" charset="0"/>
              </a:rPr>
              <a:t>Fast Start on 9 new second generation people = $135 (4500 x 3%)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667838" y="2663790"/>
            <a:ext cx="2462097" cy="7113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11" idx="3"/>
          </p:cNvCxnSpPr>
          <p:nvPr/>
        </p:nvCxnSpPr>
        <p:spPr>
          <a:xfrm flipV="1">
            <a:off x="3855308" y="3029001"/>
            <a:ext cx="432789" cy="33290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5201622" y="2663790"/>
            <a:ext cx="2354647" cy="7063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11" idx="5"/>
          </p:cNvCxnSpPr>
          <p:nvPr/>
        </p:nvCxnSpPr>
        <p:spPr>
          <a:xfrm flipH="1" flipV="1">
            <a:off x="5051773" y="3029001"/>
            <a:ext cx="335618" cy="3389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>
            <a:spLocks noChangeAspect="1"/>
          </p:cNvSpPr>
          <p:nvPr/>
        </p:nvSpPr>
        <p:spPr>
          <a:xfrm>
            <a:off x="4129935" y="2107163"/>
            <a:ext cx="1080000" cy="108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You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941969" y="4179288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1592120" y="4179288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1830899" y="4171056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961906" y="4114316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3612057" y="4114316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3850836" y="4106084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981964" y="4128032"/>
            <a:ext cx="439564" cy="47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5632115" y="4128032"/>
            <a:ext cx="7182" cy="55885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5870894" y="4119800"/>
            <a:ext cx="377730" cy="4824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7091987" y="3250770"/>
            <a:ext cx="1080000" cy="1080000"/>
          </a:xfrm>
          <a:prstGeom prst="ellipse">
            <a:avLst/>
          </a:prstGeom>
          <a:solidFill>
            <a:srgbClr val="CB9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Alex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078698" y="3244408"/>
            <a:ext cx="1080000" cy="108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Jose</a:t>
            </a:r>
            <a:endParaRPr lang="en-US" sz="28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065409" y="3233207"/>
            <a:ext cx="1080000" cy="108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Joe</a:t>
            </a:r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052120" y="3250770"/>
            <a:ext cx="1080000" cy="108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Maria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250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35969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smtClean="0">
                <a:latin typeface="Helvetica Neue Light" charset="0"/>
                <a:ea typeface="Helvetica Neue Light" charset="0"/>
                <a:cs typeface="Helvetica Neue Light" charset="0"/>
              </a:rPr>
              <a:t>500 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1286120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smtClean="0">
                <a:latin typeface="Helvetica Neue Light" charset="0"/>
                <a:ea typeface="Helvetica Neue Light" charset="0"/>
                <a:cs typeface="Helvetica Neue Light" charset="0"/>
              </a:rPr>
              <a:t>500 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1931717" y="4485229"/>
            <a:ext cx="612000" cy="612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653812" y="4477210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299409" y="4485229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947594" y="4487949"/>
            <a:ext cx="612000" cy="612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endParaRPr lang="en-US" sz="320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660412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308597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500 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956782" y="4485229"/>
            <a:ext cx="612000" cy="61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smtClean="0">
                <a:latin typeface="Helvetica Neue Light" charset="0"/>
                <a:ea typeface="Helvetica Neue Light" charset="0"/>
                <a:cs typeface="Helvetica Neue Light" charset="0"/>
              </a:rPr>
              <a:t>500 PV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07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26294" y="359393"/>
            <a:ext cx="3484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Income</a:t>
            </a:r>
            <a:r>
              <a:rPr lang="en-US" sz="3600" b="1" dirty="0" smtClean="0">
                <a:solidFill>
                  <a:srgbClr val="E4881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Streams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418" y="-372165"/>
            <a:ext cx="3749744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0" dirty="0">
                <a:solidFill>
                  <a:srgbClr val="FFD065">
                    <a:alpha val="50000"/>
                  </a:srgbClr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8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5999" y="2745736"/>
            <a:ext cx="51138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Infinity </a:t>
            </a: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Bonus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President’s </a:t>
            </a: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Club Bonus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Additional </a:t>
            </a: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Franchise Positions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n-US" sz="2400" dirty="0" smtClean="0">
                <a:latin typeface="Helvetica Neue Thin" charset="0"/>
                <a:ea typeface="Helvetica Neue Thin" charset="0"/>
                <a:cs typeface="Helvetica Neue Thin" charset="0"/>
              </a:rPr>
              <a:t>Chairman’s </a:t>
            </a:r>
            <a:r>
              <a:rPr lang="en-US" sz="2400" dirty="0">
                <a:latin typeface="Helvetica Neue Thin" charset="0"/>
                <a:ea typeface="Helvetica Neue Thin" charset="0"/>
                <a:cs typeface="Helvetica Neue Thin" charset="0"/>
              </a:rPr>
              <a:t>Club Bonus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2112" y="1681588"/>
            <a:ext cx="815170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There are eight different income streams available to each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Unicity Franchise Partner:</a:t>
            </a:r>
            <a:endParaRPr lang="en-US" sz="2400" dirty="0">
              <a:effectLst/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68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0384" y="359393"/>
            <a:ext cx="3740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The Time is </a:t>
            </a:r>
            <a:r>
              <a:rPr lang="en-US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Now!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Join Us in the ….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2111" y="2400518"/>
            <a:ext cx="846911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Big text paragraph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32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6" y="2320841"/>
            <a:ext cx="8128000" cy="370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07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2495" y="359393"/>
            <a:ext cx="2138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Main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Title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Sub Title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5897" y="3525165"/>
            <a:ext cx="66252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Small text paragraph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174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2495" y="359393"/>
            <a:ext cx="2138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Main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Title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Sub Title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3744" y="2640113"/>
            <a:ext cx="726952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Item 1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Item 2</a:t>
            </a:r>
          </a:p>
          <a:p>
            <a:pPr marL="8001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Item 3</a:t>
            </a:r>
          </a:p>
          <a:p>
            <a:pPr marL="12573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Sub Item 1</a:t>
            </a:r>
          </a:p>
          <a:p>
            <a:pPr marL="12573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latin typeface="Helvetica Neue Thin" charset="0"/>
                <a:ea typeface="Helvetica Neue Thin" charset="0"/>
                <a:cs typeface="Helvetica Neue Thin" charset="0"/>
              </a:rPr>
              <a:t>Sub Item 2</a:t>
            </a:r>
            <a:endParaRPr lang="en-US" sz="20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7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1061364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75144" y="3496542"/>
            <a:ext cx="4968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Earn </a:t>
            </a: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$</a:t>
            </a: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40 - Cleanse</a:t>
            </a:r>
            <a:endParaRPr lang="en-US" sz="3200" b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8" y="2884057"/>
            <a:ext cx="4296397" cy="27743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Retail Profits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1773" y="2053003"/>
            <a:ext cx="7280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Earn money </a:t>
            </a: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selling </a:t>
            </a: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Unicity products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8268" y="359393"/>
            <a:ext cx="3099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1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" y="2972990"/>
            <a:ext cx="4292267" cy="32683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04081" y="34965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3200" dirty="0" smtClean="0">
                <a:latin typeface="Helvetica Neue Light" charset="0"/>
                <a:ea typeface="Helvetica Neue Light" charset="0"/>
                <a:cs typeface="Helvetica Neue Light" charset="0"/>
              </a:rPr>
              <a:t>Earn </a:t>
            </a: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$45 - Balance </a:t>
            </a:r>
            <a:endParaRPr lang="en-US" sz="3200" b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Retail Profits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1773" y="2053003"/>
            <a:ext cx="7280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Earn money </a:t>
            </a: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selling </a:t>
            </a: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Unicity products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1334" y="359393"/>
            <a:ext cx="3116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1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503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83784" y="3496542"/>
            <a:ext cx="5160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Earn </a:t>
            </a: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$25 - </a:t>
            </a: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Complete</a:t>
            </a:r>
            <a:endParaRPr lang="en-US" sz="3200" b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Retail Profits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1773" y="2053003"/>
            <a:ext cx="7280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Earn money </a:t>
            </a: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selling </a:t>
            </a: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Unicity products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3334" y="359393"/>
            <a:ext cx="36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1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2" y="2238581"/>
            <a:ext cx="2908883" cy="43450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0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97075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40" y="3007751"/>
            <a:ext cx="4647285" cy="31120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21014" y="34965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Earn </a:t>
            </a: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$</a:t>
            </a: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40 - </a:t>
            </a: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Matcha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Retail Profits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31773" y="2053003"/>
            <a:ext cx="7280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Earn money </a:t>
            </a:r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selling </a:t>
            </a:r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</a:rPr>
              <a:t>Unicity products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65600" y="359393"/>
            <a:ext cx="369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Profit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Center 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857581" y="118100"/>
            <a:ext cx="1042307" cy="1042307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 anchorCtr="0"/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 Neue UltraLight" charset="0"/>
                <a:ea typeface="Helvetica Neue UltraLight" charset="0"/>
                <a:cs typeface="Helvetica Neue UltraLight" charset="0"/>
              </a:rPr>
              <a:t>1</a:t>
            </a:r>
            <a:endParaRPr lang="en-US" sz="5000" dirty="0">
              <a:latin typeface="Helvetica Neue UltraLight" charset="0"/>
              <a:ea typeface="Helvetica Neue UltraLight" charset="0"/>
              <a:cs typeface="Helvetica Neue UltraLight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46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45007" y="359393"/>
            <a:ext cx="3266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Term</a:t>
            </a:r>
            <a:r>
              <a:rPr lang="en-US" sz="3600" dirty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Definition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2111" y="2153235"/>
            <a:ext cx="8151705" cy="2109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15000"/>
              </a:lnSpc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Because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of differences in global currencies, Unicity’s products have been assigned a point value. 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All rank advancements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and earnings are based on points.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     Examples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773" y="4141687"/>
            <a:ext cx="7070586" cy="178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•	Cleanse 50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points    - $70 wholesale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•	Balance 52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points    - $75 wholesale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•	Matcha 50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points     - $70  wholesale 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•	Complete 25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points  - $50 wholesale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Points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>
          <a:xfrm>
            <a:off x="-893445" y="-149260"/>
            <a:ext cx="10037445" cy="7340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59799"/>
            <a:ext cx="7710616" cy="123881"/>
          </a:xfrm>
          <a:prstGeom prst="rect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2111" y="6459799"/>
            <a:ext cx="7710616" cy="12388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3200" y="6459798"/>
            <a:ext cx="7710616" cy="123881"/>
          </a:xfrm>
          <a:prstGeom prst="rect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263971"/>
            <a:ext cx="9144000" cy="752156"/>
          </a:xfrm>
          <a:prstGeom prst="rect">
            <a:avLst/>
          </a:prstGeom>
          <a:solidFill>
            <a:srgbClr val="4EC3E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1773" y="1317964"/>
            <a:ext cx="72804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Personal Volume or PV</a:t>
            </a:r>
            <a:endParaRPr lang="en-US" sz="3600" dirty="0">
              <a:solidFill>
                <a:schemeClr val="bg1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1133" y="5808082"/>
            <a:ext cx="5392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Your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total PV in this example is 250 PV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657600" y="2776687"/>
            <a:ext cx="1440000" cy="1440000"/>
          </a:xfrm>
          <a:prstGeom prst="ellipse">
            <a:avLst/>
          </a:prstGeom>
          <a:solidFill>
            <a:srgbClr val="4EC3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You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(100 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657600" y="4270169"/>
            <a:ext cx="1440000" cy="1440000"/>
          </a:xfrm>
          <a:prstGeom prst="ellipse">
            <a:avLst/>
          </a:prstGeom>
          <a:solidFill>
            <a:srgbClr val="E48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Customer </a:t>
            </a:r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#2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 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1791022" y="4270170"/>
            <a:ext cx="1440000" cy="1440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Customer </a:t>
            </a:r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#1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 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5524180" y="4329427"/>
            <a:ext cx="1440000" cy="144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Customer </a:t>
            </a:r>
            <a:r>
              <a:rPr lang="en-US" sz="2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#3</a:t>
            </a:r>
          </a:p>
          <a:p>
            <a:pPr algn="ctr"/>
            <a:r>
              <a:rPr lang="en-US" sz="1600" dirty="0" smtClean="0">
                <a:latin typeface="Helvetica Neue Light" charset="0"/>
                <a:ea typeface="Helvetica Neue Light" charset="0"/>
                <a:cs typeface="Helvetica Neue Light" charset="0"/>
              </a:rPr>
              <a:t>(50 PV)</a:t>
            </a:r>
            <a:endParaRPr lang="en-US" sz="16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5007" y="359393"/>
            <a:ext cx="3266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rgbClr val="E4881D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Term</a:t>
            </a:r>
            <a:r>
              <a:rPr lang="en-US" sz="3600" dirty="0">
                <a:solidFill>
                  <a:srgbClr val="4EC3EF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en-US" sz="3600" dirty="0" smtClean="0">
                <a:solidFill>
                  <a:srgbClr val="4EC3EF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Definition</a:t>
            </a:r>
            <a:endParaRPr lang="en-US" sz="3600" dirty="0">
              <a:solidFill>
                <a:srgbClr val="4EC3E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7445" y="1975400"/>
            <a:ext cx="846911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PV </a:t>
            </a:r>
            <a:r>
              <a:rPr lang="en-US" sz="2200" dirty="0">
                <a:latin typeface="Helvetica Neue Light" charset="0"/>
                <a:ea typeface="Helvetica Neue Light" charset="0"/>
                <a:cs typeface="Helvetica Neue Light" charset="0"/>
              </a:rPr>
              <a:t>is the sum total of your orders with Unicity and the orders placed by your customers directly with Unicity during a commission </a:t>
            </a:r>
            <a:r>
              <a:rPr lang="en-US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month.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98"/>
          <a:stretch/>
        </p:blipFill>
        <p:spPr>
          <a:xfrm>
            <a:off x="0" y="130629"/>
            <a:ext cx="2084614" cy="533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359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1545</Words>
  <Application>Microsoft Macintosh PowerPoint</Application>
  <PresentationFormat>On-screen Show (4:3)</PresentationFormat>
  <Paragraphs>443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Smith</dc:creator>
  <cp:lastModifiedBy>Todd Smith</cp:lastModifiedBy>
  <cp:revision>80</cp:revision>
  <dcterms:created xsi:type="dcterms:W3CDTF">2015-09-03T13:50:54Z</dcterms:created>
  <dcterms:modified xsi:type="dcterms:W3CDTF">2016-03-05T01:02:38Z</dcterms:modified>
</cp:coreProperties>
</file>